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  <p:sldId id="262" r:id="rId6"/>
  </p:sldIdLst>
  <p:sldSz cx="6858000" cy="9906000" type="A4"/>
  <p:notesSz cx="7023100" cy="10158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9686C-40C0-4B3C-A600-3FD586039E9B}" v="4" dt="2023-04-19T01:28:28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306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角丸四角形 85">
            <a:extLst>
              <a:ext uri="{FF2B5EF4-FFF2-40B4-BE49-F238E27FC236}">
                <a16:creationId xmlns:a16="http://schemas.microsoft.com/office/drawing/2014/main" id="{D98881BD-12E2-304D-90AB-CF1D100EE236}"/>
              </a:ext>
            </a:extLst>
          </p:cNvPr>
          <p:cNvSpPr/>
          <p:nvPr/>
        </p:nvSpPr>
        <p:spPr>
          <a:xfrm>
            <a:off x="460602" y="6863984"/>
            <a:ext cx="6079034" cy="477450"/>
          </a:xfrm>
          <a:prstGeom prst="roundRect">
            <a:avLst>
              <a:gd name="adj" fmla="val 10638"/>
            </a:avLst>
          </a:prstGeom>
          <a:noFill/>
          <a:ln w="3175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DDA09DE8-112E-E14E-80E4-F6E864BCC97E}"/>
              </a:ext>
            </a:extLst>
          </p:cNvPr>
          <p:cNvGrpSpPr/>
          <p:nvPr/>
        </p:nvGrpSpPr>
        <p:grpSpPr>
          <a:xfrm>
            <a:off x="487096" y="6350558"/>
            <a:ext cx="5883809" cy="354855"/>
            <a:chOff x="504681" y="2599570"/>
            <a:chExt cx="5883809" cy="422158"/>
          </a:xfrm>
        </p:grpSpPr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011039DB-282E-AC41-B99A-1C60D5CDF97E}"/>
                </a:ext>
              </a:extLst>
            </p:cNvPr>
            <p:cNvSpPr/>
            <p:nvPr/>
          </p:nvSpPr>
          <p:spPr>
            <a:xfrm>
              <a:off x="504682" y="2599570"/>
              <a:ext cx="5883808" cy="4221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E5245315-62E9-C542-8176-31672C8E26F5}"/>
                </a:ext>
              </a:extLst>
            </p:cNvPr>
            <p:cNvSpPr/>
            <p:nvPr/>
          </p:nvSpPr>
          <p:spPr>
            <a:xfrm>
              <a:off x="504681" y="2599570"/>
              <a:ext cx="118462" cy="42215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484251E-BFBE-104A-90BC-809AFA0B3D66}"/>
              </a:ext>
            </a:extLst>
          </p:cNvPr>
          <p:cNvSpPr/>
          <p:nvPr/>
        </p:nvSpPr>
        <p:spPr>
          <a:xfrm>
            <a:off x="519833" y="8635373"/>
            <a:ext cx="6112467" cy="9378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642AA269-7918-7D46-8F25-CC61B5B61C4A}"/>
              </a:ext>
            </a:extLst>
          </p:cNvPr>
          <p:cNvGrpSpPr/>
          <p:nvPr/>
        </p:nvGrpSpPr>
        <p:grpSpPr>
          <a:xfrm>
            <a:off x="458019" y="2741182"/>
            <a:ext cx="5883809" cy="354855"/>
            <a:chOff x="504681" y="2599570"/>
            <a:chExt cx="5883809" cy="422158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7B69ABCB-9FF9-A945-96B0-3EB940D6020C}"/>
                </a:ext>
              </a:extLst>
            </p:cNvPr>
            <p:cNvSpPr/>
            <p:nvPr/>
          </p:nvSpPr>
          <p:spPr>
            <a:xfrm>
              <a:off x="504682" y="2599570"/>
              <a:ext cx="5883808" cy="4221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8BCE861F-4D2A-654B-BA67-A868CF918543}"/>
                </a:ext>
              </a:extLst>
            </p:cNvPr>
            <p:cNvSpPr/>
            <p:nvPr/>
          </p:nvSpPr>
          <p:spPr>
            <a:xfrm>
              <a:off x="504681" y="2599570"/>
              <a:ext cx="118462" cy="42215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9622FD6E-43A4-F042-AC1F-5D16D2B233A9}"/>
              </a:ext>
            </a:extLst>
          </p:cNvPr>
          <p:cNvSpPr/>
          <p:nvPr/>
        </p:nvSpPr>
        <p:spPr>
          <a:xfrm>
            <a:off x="391579" y="3247825"/>
            <a:ext cx="6100656" cy="2985364"/>
          </a:xfrm>
          <a:prstGeom prst="roundRect">
            <a:avLst>
              <a:gd name="adj" fmla="val 4581"/>
            </a:avLst>
          </a:prstGeom>
          <a:solidFill>
            <a:schemeClr val="bg1"/>
          </a:solidFill>
          <a:ln w="3175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5DFAC3EE-2264-AF41-A48C-669E11EA4EC1}"/>
              </a:ext>
            </a:extLst>
          </p:cNvPr>
          <p:cNvSpPr/>
          <p:nvPr/>
        </p:nvSpPr>
        <p:spPr>
          <a:xfrm>
            <a:off x="721992" y="4606034"/>
            <a:ext cx="5538391" cy="792817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FA798135-2A01-B84E-9CCB-16C45268ADDD}"/>
              </a:ext>
            </a:extLst>
          </p:cNvPr>
          <p:cNvSpPr/>
          <p:nvPr/>
        </p:nvSpPr>
        <p:spPr>
          <a:xfrm>
            <a:off x="703066" y="3672097"/>
            <a:ext cx="5538392" cy="804107"/>
          </a:xfrm>
          <a:prstGeom prst="roundRect">
            <a:avLst>
              <a:gd name="adj" fmla="val 10387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A044C20-46E4-FF40-A02F-9A96F93CBC03}"/>
              </a:ext>
            </a:extLst>
          </p:cNvPr>
          <p:cNvSpPr/>
          <p:nvPr/>
        </p:nvSpPr>
        <p:spPr>
          <a:xfrm>
            <a:off x="365766" y="1640632"/>
            <a:ext cx="6126470" cy="642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6CA58E-6FFF-8C47-B877-AD86DDCCCCDD}"/>
              </a:ext>
            </a:extLst>
          </p:cNvPr>
          <p:cNvSpPr/>
          <p:nvPr/>
        </p:nvSpPr>
        <p:spPr>
          <a:xfrm>
            <a:off x="379768" y="507257"/>
            <a:ext cx="6112467" cy="137727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3C27BC7-1521-374E-A02A-82EB19D06DE9}"/>
              </a:ext>
            </a:extLst>
          </p:cNvPr>
          <p:cNvSpPr txBox="1"/>
          <p:nvPr/>
        </p:nvSpPr>
        <p:spPr>
          <a:xfrm>
            <a:off x="546327" y="6359199"/>
            <a:ext cx="1753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C1E58C-04B4-2C4E-801B-0C9C037D5D75}"/>
              </a:ext>
            </a:extLst>
          </p:cNvPr>
          <p:cNvSpPr txBox="1"/>
          <p:nvPr/>
        </p:nvSpPr>
        <p:spPr>
          <a:xfrm>
            <a:off x="380315" y="239503"/>
            <a:ext cx="208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～大切なお知らせ～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826FB8-524C-2942-80EE-4EDAEE869BAE}"/>
              </a:ext>
            </a:extLst>
          </p:cNvPr>
          <p:cNvSpPr txBox="1"/>
          <p:nvPr/>
        </p:nvSpPr>
        <p:spPr>
          <a:xfrm>
            <a:off x="1926151" y="1124168"/>
            <a:ext cx="4455177" cy="754053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23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こども加算のご案内　　　　　　</a:t>
            </a:r>
            <a:r>
              <a:rPr kumimoji="1" lang="en-US" altLang="ja-JP" sz="20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0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kumimoji="1" lang="en-US" altLang="ja-JP" sz="20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0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人あたり５万円</a:t>
            </a:r>
            <a:r>
              <a:rPr kumimoji="1" lang="en-US" altLang="ja-JP" sz="20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2000" b="1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AD32C9-A75D-B14A-8205-F44F78747347}"/>
              </a:ext>
            </a:extLst>
          </p:cNvPr>
          <p:cNvSpPr txBox="1"/>
          <p:nvPr/>
        </p:nvSpPr>
        <p:spPr>
          <a:xfrm>
            <a:off x="530701" y="2050791"/>
            <a:ext cx="582476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電力・ガス・食料品等価格高騰緊急支援給付</a:t>
            </a:r>
            <a:r>
              <a:rPr lang="ja-JP" altLang="en-US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金を支給されたまたは令和</a:t>
            </a:r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５年度住民税均等割のみ課税世帯給付金を支給</a:t>
            </a:r>
            <a:r>
              <a:rPr lang="ja-JP" altLang="en-US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される世帯へ児童</a:t>
            </a:r>
            <a:r>
              <a:rPr lang="en-US" altLang="ja-JP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人当たり５万円</a:t>
            </a:r>
            <a:r>
              <a:rPr lang="ja-JP" altLang="en-US" sz="1200" i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こども加算</a:t>
            </a:r>
            <a:r>
              <a:rPr kumimoji="1" lang="ja-JP" altLang="en-US" sz="125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を支給します</a:t>
            </a:r>
            <a:r>
              <a:rPr kumimoji="1" lang="en-US" altLang="ja-JP" sz="125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kumimoji="1" lang="ja-JP" altLang="en-US" sz="125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92AB177-6C69-7142-A1DF-8AA73B0697F9}"/>
              </a:ext>
            </a:extLst>
          </p:cNvPr>
          <p:cNvSpPr txBox="1"/>
          <p:nvPr/>
        </p:nvSpPr>
        <p:spPr>
          <a:xfrm>
            <a:off x="473158" y="2745927"/>
            <a:ext cx="2385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対象世帯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CC993A-B801-A446-B680-9CA7A76C6785}"/>
              </a:ext>
            </a:extLst>
          </p:cNvPr>
          <p:cNvSpPr txBox="1"/>
          <p:nvPr/>
        </p:nvSpPr>
        <p:spPr>
          <a:xfrm>
            <a:off x="429234" y="3340358"/>
            <a:ext cx="29268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fontAlgn="ctr"/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①または②に</a:t>
            </a:r>
            <a:r>
              <a:rPr kumimoji="1" lang="ja-JP" altLang="en-US" sz="14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当てはまる世帯</a:t>
            </a:r>
            <a:endParaRPr kumimoji="1" lang="ja-JP" altLang="en-US" sz="1400" spc="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741555D-1E53-A948-90AC-2C66DB38892C}"/>
              </a:ext>
            </a:extLst>
          </p:cNvPr>
          <p:cNvSpPr txBox="1"/>
          <p:nvPr/>
        </p:nvSpPr>
        <p:spPr>
          <a:xfrm>
            <a:off x="1266219" y="3798026"/>
            <a:ext cx="499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600" u="sng" spc="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電力・ガス・食料品等価格高騰緊急支援給付</a:t>
            </a:r>
            <a:r>
              <a:rPr lang="ja-JP" altLang="en-US" sz="1600" u="sng" spc="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金の</a:t>
            </a:r>
            <a:r>
              <a:rPr kumimoji="1" lang="ja-JP" altLang="en-US" sz="16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</a:t>
            </a:r>
            <a:r>
              <a:rPr kumimoji="1" lang="ja-JP" altLang="en-US" sz="16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対象者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あった世帯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71F8146-9973-214B-AD86-6C769D3AD68B}"/>
              </a:ext>
            </a:extLst>
          </p:cNvPr>
          <p:cNvSpPr/>
          <p:nvPr/>
        </p:nvSpPr>
        <p:spPr>
          <a:xfrm>
            <a:off x="857444" y="3942092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49468AF-B7E6-3643-A3F8-07259251C7E6}"/>
              </a:ext>
            </a:extLst>
          </p:cNvPr>
          <p:cNvSpPr/>
          <p:nvPr/>
        </p:nvSpPr>
        <p:spPr>
          <a:xfrm>
            <a:off x="872162" y="4871835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E491FAD-4FD9-144C-B87E-3DC7EB21713D}"/>
              </a:ext>
            </a:extLst>
          </p:cNvPr>
          <p:cNvSpPr txBox="1"/>
          <p:nvPr/>
        </p:nvSpPr>
        <p:spPr>
          <a:xfrm>
            <a:off x="1488992" y="6895474"/>
            <a:ext cx="37085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人当たり 一</a:t>
            </a:r>
            <a:r>
              <a:rPr kumimoji="1" lang="ja-JP" altLang="en-US" b="1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律</a:t>
            </a:r>
            <a:r>
              <a:rPr kumimoji="1" lang="ja-JP" altLang="en-US" sz="2400" b="1" spc="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2400" b="1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916AC81-3137-D644-91B4-23A25F442AE1}"/>
              </a:ext>
            </a:extLst>
          </p:cNvPr>
          <p:cNvSpPr txBox="1"/>
          <p:nvPr/>
        </p:nvSpPr>
        <p:spPr>
          <a:xfrm>
            <a:off x="616770" y="7494765"/>
            <a:ext cx="5897392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■支給にあたっては</a:t>
            </a:r>
            <a:r>
              <a:rPr kumimoji="1" lang="en-US" altLang="ja-JP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500" u="sng" spc="3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申請が不要な場合</a:t>
            </a:r>
            <a:r>
              <a:rPr kumimoji="1" lang="ja-JP" altLang="en-US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500" u="sng" spc="3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必要な場合</a:t>
            </a:r>
            <a:r>
              <a:rPr kumimoji="1" lang="ja-JP" altLang="en-US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があります。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5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必ず裏面の支給手続きをご確認ください。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219D8B4-551D-1D44-A0D7-4BD38E8DA8D0}"/>
              </a:ext>
            </a:extLst>
          </p:cNvPr>
          <p:cNvSpPr txBox="1"/>
          <p:nvPr/>
        </p:nvSpPr>
        <p:spPr>
          <a:xfrm>
            <a:off x="777762" y="8227558"/>
            <a:ext cx="39362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3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＊お問い合わせは、下記までお電話ください。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0826FB8-524C-2942-80EE-4EDAEE869BAE}"/>
              </a:ext>
            </a:extLst>
          </p:cNvPr>
          <p:cNvSpPr txBox="1"/>
          <p:nvPr/>
        </p:nvSpPr>
        <p:spPr>
          <a:xfrm>
            <a:off x="1818946" y="682110"/>
            <a:ext cx="481335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lang="ja-JP" altLang="en-US" sz="12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電力・ガス・食料品等価格高騰緊急支援給付</a:t>
            </a:r>
            <a:r>
              <a:rPr lang="ja-JP" altLang="en-US" sz="12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金または　　　　　令和</a:t>
            </a:r>
            <a:r>
              <a:rPr lang="ja-JP" altLang="en-US" sz="12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５年度住民税均等割のみ課税世帯給付</a:t>
            </a:r>
            <a:r>
              <a:rPr lang="ja-JP" altLang="en-US" sz="12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金の支給対象世帯へ</a:t>
            </a:r>
            <a:endParaRPr kumimoji="1" lang="ja-JP" altLang="en-US" sz="1200" b="1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 descr="おもちゃ, 人形, レゴ, 女性 が含まれている画像&#10;&#10;自動的に生成された説明">
            <a:extLst>
              <a:ext uri="{FF2B5EF4-FFF2-40B4-BE49-F238E27FC236}">
                <a16:creationId xmlns:a16="http://schemas.microsoft.com/office/drawing/2014/main" id="{F823F2CF-6242-4CBE-ACF6-42CAA7D344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5" y="479629"/>
            <a:ext cx="1509562" cy="1509562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2541F7E-E6AD-4D28-B3C0-BDA414754B3A}"/>
              </a:ext>
            </a:extLst>
          </p:cNvPr>
          <p:cNvSpPr txBox="1"/>
          <p:nvPr/>
        </p:nvSpPr>
        <p:spPr>
          <a:xfrm>
            <a:off x="1276682" y="4748724"/>
            <a:ext cx="4133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600" u="sng" spc="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令和５年度住民税均等割のみ課税世帯給付</a:t>
            </a:r>
            <a:r>
              <a:rPr lang="ja-JP" altLang="en-US" sz="1600" u="sng" spc="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金の支給対象者</a:t>
            </a:r>
            <a:r>
              <a:rPr lang="ja-JP" altLang="en-US" sz="14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であった世帯</a:t>
            </a:r>
            <a:endParaRPr kumimoji="1" lang="ja-JP" altLang="en-US" sz="1400" spc="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62450C9-5E33-ED05-33FC-FFF94E6BADA1}"/>
              </a:ext>
            </a:extLst>
          </p:cNvPr>
          <p:cNvSpPr/>
          <p:nvPr/>
        </p:nvSpPr>
        <p:spPr>
          <a:xfrm>
            <a:off x="507276" y="5514278"/>
            <a:ext cx="5967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基準日以降に生まれた児童及び、別居している児童を監護し、かつ、生計を同じくしている又は生計を維持しているに該当する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児童も該当します。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066" y="9086836"/>
            <a:ext cx="2920237" cy="499707"/>
          </a:xfrm>
          <a:prstGeom prst="rect">
            <a:avLst/>
          </a:prstGeom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E7B9BF6-E392-BD49-8483-808C698BA29F}"/>
              </a:ext>
            </a:extLst>
          </p:cNvPr>
          <p:cNvSpPr txBox="1"/>
          <p:nvPr/>
        </p:nvSpPr>
        <p:spPr>
          <a:xfrm>
            <a:off x="743696" y="8794771"/>
            <a:ext cx="607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"/>
              </a:spcAft>
            </a:pPr>
            <a:r>
              <a:rPr kumimoji="1" lang="ja-JP" altLang="en-US" sz="1600" b="1" spc="3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b="1" spc="5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福津</a:t>
            </a:r>
            <a:r>
              <a:rPr kumimoji="1" lang="ja-JP" altLang="en-US" sz="1600" b="1" spc="5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市役所</a:t>
            </a:r>
            <a:r>
              <a:rPr lang="ja-JP" altLang="en-US" sz="1600" b="1" spc="5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こども家庭部　こども課家庭児童相談係</a:t>
            </a:r>
            <a:endParaRPr kumimoji="1" lang="ja-JP" altLang="en-US" sz="1600" b="1" spc="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8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138287D7-FC17-B84F-8B98-DF9842E18C3F}"/>
              </a:ext>
            </a:extLst>
          </p:cNvPr>
          <p:cNvSpPr/>
          <p:nvPr/>
        </p:nvSpPr>
        <p:spPr>
          <a:xfrm>
            <a:off x="522145" y="6892926"/>
            <a:ext cx="5946644" cy="825266"/>
          </a:xfrm>
          <a:prstGeom prst="roundRect">
            <a:avLst>
              <a:gd name="adj" fmla="val 12933"/>
            </a:avLst>
          </a:prstGeom>
          <a:solidFill>
            <a:schemeClr val="bg1"/>
          </a:solidFill>
          <a:ln w="254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FE99F49-E3DA-8547-AB5F-61CFD6859E45}"/>
              </a:ext>
            </a:extLst>
          </p:cNvPr>
          <p:cNvSpPr/>
          <p:nvPr/>
        </p:nvSpPr>
        <p:spPr>
          <a:xfrm>
            <a:off x="522145" y="3845598"/>
            <a:ext cx="5883808" cy="806917"/>
          </a:xfrm>
          <a:prstGeom prst="rect">
            <a:avLst/>
          </a:prstGeom>
          <a:solidFill>
            <a:srgbClr val="FBE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C2EC8E6-CB3A-7D47-B2FB-55B16D2402EF}"/>
              </a:ext>
            </a:extLst>
          </p:cNvPr>
          <p:cNvSpPr/>
          <p:nvPr/>
        </p:nvSpPr>
        <p:spPr>
          <a:xfrm>
            <a:off x="522145" y="8003477"/>
            <a:ext cx="5973363" cy="1734906"/>
          </a:xfrm>
          <a:prstGeom prst="rect">
            <a:avLst/>
          </a:prstGeom>
          <a:noFill/>
          <a:ln w="57150" cmpd="dbl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4EE0B8A9-7681-0E47-ABFA-8D11118CF98D}"/>
              </a:ext>
            </a:extLst>
          </p:cNvPr>
          <p:cNvGrpSpPr/>
          <p:nvPr/>
        </p:nvGrpSpPr>
        <p:grpSpPr>
          <a:xfrm>
            <a:off x="498863" y="383297"/>
            <a:ext cx="5883809" cy="354855"/>
            <a:chOff x="504681" y="2599570"/>
            <a:chExt cx="5883809" cy="422158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C3F75BB8-6D06-A548-A14B-2CF1BCB12AB1}"/>
                </a:ext>
              </a:extLst>
            </p:cNvPr>
            <p:cNvSpPr/>
            <p:nvPr/>
          </p:nvSpPr>
          <p:spPr>
            <a:xfrm>
              <a:off x="504682" y="2599570"/>
              <a:ext cx="5883808" cy="4221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8D4C2B3-07EC-884B-8C6D-A6F43C03B6AD}"/>
                </a:ext>
              </a:extLst>
            </p:cNvPr>
            <p:cNvSpPr/>
            <p:nvPr/>
          </p:nvSpPr>
          <p:spPr>
            <a:xfrm>
              <a:off x="504681" y="2599570"/>
              <a:ext cx="118462" cy="4221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B6A28EAC-574D-8048-BB98-6C02E660E397}"/>
              </a:ext>
            </a:extLst>
          </p:cNvPr>
          <p:cNvSpPr/>
          <p:nvPr/>
        </p:nvSpPr>
        <p:spPr>
          <a:xfrm>
            <a:off x="522145" y="2450485"/>
            <a:ext cx="5833513" cy="129798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E942204-569A-7E4B-A0AB-CF0F3A626A71}"/>
              </a:ext>
            </a:extLst>
          </p:cNvPr>
          <p:cNvSpPr/>
          <p:nvPr/>
        </p:nvSpPr>
        <p:spPr>
          <a:xfrm>
            <a:off x="498863" y="883132"/>
            <a:ext cx="5883808" cy="540865"/>
          </a:xfrm>
          <a:prstGeom prst="rect">
            <a:avLst/>
          </a:prstGeom>
          <a:solidFill>
            <a:srgbClr val="FBE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7D234-6B38-7543-B7EB-0FA124650A6D}"/>
              </a:ext>
            </a:extLst>
          </p:cNvPr>
          <p:cNvSpPr txBox="1"/>
          <p:nvPr/>
        </p:nvSpPr>
        <p:spPr>
          <a:xfrm>
            <a:off x="610577" y="1508873"/>
            <a:ext cx="5819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200"/>
              </a:spcAft>
            </a:pP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ja-JP" altLang="en-US" sz="15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給付金は</a:t>
            </a:r>
            <a:r>
              <a:rPr kumimoji="1" lang="en-US" altLang="ja-JP" sz="15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220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申請不要</a:t>
            </a:r>
            <a:r>
              <a:rPr kumimoji="1" lang="ja-JP" altLang="en-US" sz="15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で受け取ることができます。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541065-34E3-FC41-8F1D-62DEBC6770C8}"/>
              </a:ext>
            </a:extLst>
          </p:cNvPr>
          <p:cNvSpPr txBox="1"/>
          <p:nvPr/>
        </p:nvSpPr>
        <p:spPr>
          <a:xfrm>
            <a:off x="650737" y="2842438"/>
            <a:ext cx="5676931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該当給付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金の支給を希望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しなかった場合、こども加算も受給できません。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該当給付金を支給した口座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を解約しているなど、給付金の支給に支障が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出る　　　　　　　　恐れ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ある場合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、お知らせください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D64617-C3E2-B749-990D-D56FBDB62DC7}"/>
              </a:ext>
            </a:extLst>
          </p:cNvPr>
          <p:cNvSpPr txBox="1"/>
          <p:nvPr/>
        </p:nvSpPr>
        <p:spPr>
          <a:xfrm>
            <a:off x="543228" y="2547613"/>
            <a:ext cx="1591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spcBef>
                <a:spcPts val="150"/>
              </a:spcBef>
              <a:spcAft>
                <a:spcPts val="150"/>
              </a:spcAft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57A3D-61CF-B447-BAE3-FD4AC179CEC3}"/>
              </a:ext>
            </a:extLst>
          </p:cNvPr>
          <p:cNvSpPr txBox="1"/>
          <p:nvPr/>
        </p:nvSpPr>
        <p:spPr>
          <a:xfrm>
            <a:off x="478793" y="3908401"/>
            <a:ext cx="5867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Ⅱ.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上記以外の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lang="ja-JP" altLang="en-US" sz="13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13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基準日</a:t>
            </a:r>
            <a:r>
              <a:rPr lang="ja-JP" altLang="en-US" sz="13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以降</a:t>
            </a:r>
            <a:r>
              <a:rPr lang="en-US" altLang="ja-JP" sz="13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3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令和５年１２月２日から令和</a:t>
            </a:r>
            <a:r>
              <a:rPr lang="ja-JP" altLang="en-US" sz="13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６年４月１日</a:t>
            </a:r>
            <a:r>
              <a:rPr lang="en-US" altLang="ja-JP" sz="1300" b="1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3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に生まれた児童</a:t>
            </a:r>
            <a:r>
              <a:rPr lang="ja-JP" altLang="en-US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及び</a:t>
            </a:r>
            <a:r>
              <a:rPr lang="ja-JP" altLang="en-US" sz="13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、別居している児童を監護し、かつ、生計を同じくしている又は生計を維持しているに該当する</a:t>
            </a:r>
            <a:r>
              <a:rPr lang="ja-JP" altLang="en-US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児童を養育している場合</a:t>
            </a:r>
            <a:endParaRPr kumimoji="1" lang="ja-JP" altLang="en-US" sz="13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C5769A-2A0D-C84B-A9CC-2D26120F2E73}"/>
              </a:ext>
            </a:extLst>
          </p:cNvPr>
          <p:cNvSpPr txBox="1"/>
          <p:nvPr/>
        </p:nvSpPr>
        <p:spPr>
          <a:xfrm>
            <a:off x="585606" y="4686647"/>
            <a:ext cx="5883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給付金を受け取るには</a:t>
            </a:r>
            <a:r>
              <a:rPr kumimoji="1"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2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65AB490-BAFF-E045-B133-A9E985423B8E}"/>
              </a:ext>
            </a:extLst>
          </p:cNvPr>
          <p:cNvSpPr txBox="1"/>
          <p:nvPr/>
        </p:nvSpPr>
        <p:spPr>
          <a:xfrm>
            <a:off x="543228" y="8775282"/>
            <a:ext cx="5901503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ご自宅や職場などに都道府県・市区町村や厚生労働省（の職員）などをかたった</a:t>
            </a:r>
            <a:endParaRPr kumimoji="1" lang="en-US" altLang="ja-JP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不審な電話や郵便があった場合は、お住まいの市区町村や最寄りの警察署、また</a:t>
            </a:r>
            <a:endParaRPr kumimoji="1" lang="en-US" altLang="ja-JP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は警察相談専用電話</a:t>
            </a:r>
            <a:r>
              <a:rPr kumimoji="1" lang="en-US" altLang="ja-JP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(#9110)</a:t>
            </a:r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にご連絡ください。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19A48BD-1435-CA43-A9FB-1CA92CBB02DC}"/>
              </a:ext>
            </a:extLst>
          </p:cNvPr>
          <p:cNvSpPr txBox="1"/>
          <p:nvPr/>
        </p:nvSpPr>
        <p:spPr>
          <a:xfrm>
            <a:off x="1265497" y="8257280"/>
            <a:ext cx="5230011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5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</a:t>
            </a:r>
            <a:r>
              <a:rPr kumimoji="1" lang="ja-JP" altLang="en-US" sz="15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振り込め詐欺</a:t>
            </a:r>
            <a:r>
              <a:rPr kumimoji="1" lang="ja-JP" altLang="en-US" sz="1550" b="1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550" b="1" spc="-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kumimoji="1" lang="ja-JP" altLang="en-US" sz="1550" b="1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</a:t>
            </a:r>
            <a:r>
              <a:rPr kumimoji="1" lang="ja-JP" altLang="en-US" sz="15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個人情報の詐取</a:t>
            </a:r>
            <a:r>
              <a:rPr kumimoji="1" lang="ja-JP" altLang="en-US" sz="1550" b="1" spc="-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にご注意ください。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5E46EF6-3E8D-4940-A51C-52142743EC85}"/>
              </a:ext>
            </a:extLst>
          </p:cNvPr>
          <p:cNvSpPr txBox="1"/>
          <p:nvPr/>
        </p:nvSpPr>
        <p:spPr>
          <a:xfrm>
            <a:off x="585606" y="5675559"/>
            <a:ext cx="5883184" cy="56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 給付金の支給要件に該当する方に対して</a:t>
            </a:r>
            <a:r>
              <a:rPr kumimoji="1"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申請内容を確認して</a:t>
            </a:r>
            <a:endParaRPr kumimoji="1"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指定口座に振り込みます。</a:t>
            </a:r>
            <a:endParaRPr kumimoji="1"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26C9A90-D7F9-5240-88BC-DD0B26156817}"/>
              </a:ext>
            </a:extLst>
          </p:cNvPr>
          <p:cNvSpPr txBox="1"/>
          <p:nvPr/>
        </p:nvSpPr>
        <p:spPr>
          <a:xfrm>
            <a:off x="585606" y="5073129"/>
            <a:ext cx="5883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 申請書</a:t>
            </a:r>
            <a:r>
              <a:rPr kumimoji="1"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必要事項</a:t>
            </a:r>
            <a:r>
              <a:rPr kumimoji="1"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記入して</a:t>
            </a:r>
            <a:r>
              <a:rPr kumimoji="1" lang="en-US" altLang="ja-JP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こども課の</a:t>
            </a:r>
            <a:r>
              <a:rPr kumimoji="1" lang="ja-JP" altLang="en-US" sz="1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窓口に</a:t>
            </a:r>
            <a:r>
              <a:rPr kumimoji="1" lang="ja-JP" altLang="en-US" sz="17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直接</a:t>
            </a:r>
            <a:r>
              <a:rPr kumimoji="1"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ご提出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6044AFE-BCD9-024D-BCA4-F445D31BA7B4}"/>
              </a:ext>
            </a:extLst>
          </p:cNvPr>
          <p:cNvSpPr txBox="1"/>
          <p:nvPr/>
        </p:nvSpPr>
        <p:spPr>
          <a:xfrm>
            <a:off x="643566" y="1998023"/>
            <a:ext cx="58198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5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該当給付金を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支給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口座</a:t>
            </a:r>
            <a:r>
              <a:rPr kumimoji="1" lang="ja-JP" altLang="en-US" sz="145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に振り込みます</a:t>
            </a:r>
            <a:r>
              <a:rPr kumimoji="1" lang="ja-JP" altLang="en-US" sz="145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91776" y="8070886"/>
            <a:ext cx="557075" cy="660971"/>
            <a:chOff x="617325" y="8053664"/>
            <a:chExt cx="514350" cy="646331"/>
          </a:xfrm>
        </p:grpSpPr>
        <p:sp>
          <p:nvSpPr>
            <p:cNvPr id="2" name="楕円 1"/>
            <p:cNvSpPr/>
            <p:nvPr/>
          </p:nvSpPr>
          <p:spPr>
            <a:xfrm>
              <a:off x="617325" y="8107928"/>
              <a:ext cx="514350" cy="514350"/>
            </a:xfrm>
            <a:prstGeom prst="ellipse">
              <a:avLst/>
            </a:prstGeom>
            <a:solidFill>
              <a:srgbClr val="EE2F46"/>
            </a:solidFill>
            <a:ln>
              <a:solidFill>
                <a:srgbClr val="ED32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23132" y="8053664"/>
              <a:ext cx="245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b="1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!</a:t>
              </a:r>
              <a:endParaRPr kumimoji="1" lang="ja-JP" altLang="en-US" sz="3600" b="1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CA37CDF-6D84-48CD-9BAD-377D62B0CA89}"/>
              </a:ext>
            </a:extLst>
          </p:cNvPr>
          <p:cNvSpPr txBox="1"/>
          <p:nvPr/>
        </p:nvSpPr>
        <p:spPr>
          <a:xfrm>
            <a:off x="571184" y="391363"/>
            <a:ext cx="2641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給付金の支給手続き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C42590-B7B2-4276-B11C-58FA71260E18}"/>
              </a:ext>
            </a:extLst>
          </p:cNvPr>
          <p:cNvSpPr txBox="1"/>
          <p:nvPr/>
        </p:nvSpPr>
        <p:spPr>
          <a:xfrm>
            <a:off x="522145" y="901992"/>
            <a:ext cx="580552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kumimoji="1" lang="en-US" altLang="ja-JP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支給対象</a:t>
            </a:r>
            <a:r>
              <a:rPr lang="ja-JP" altLang="en-US" sz="14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世帯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14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基準日において同一世帯の１８歳以下の児童を養育している場合</a:t>
            </a:r>
            <a:r>
              <a:rPr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endParaRPr kumimoji="1" lang="ja-JP" altLang="en-US" sz="15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EE0B8A9-7681-0E47-ABFA-8D11118CF98D}"/>
              </a:ext>
            </a:extLst>
          </p:cNvPr>
          <p:cNvGrpSpPr/>
          <p:nvPr/>
        </p:nvGrpSpPr>
        <p:grpSpPr>
          <a:xfrm>
            <a:off x="543228" y="6339227"/>
            <a:ext cx="5883809" cy="442557"/>
            <a:chOff x="504681" y="2599570"/>
            <a:chExt cx="5883809" cy="422158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C3F75BB8-6D06-A548-A14B-2CF1BCB12AB1}"/>
                </a:ext>
              </a:extLst>
            </p:cNvPr>
            <p:cNvSpPr/>
            <p:nvPr/>
          </p:nvSpPr>
          <p:spPr>
            <a:xfrm>
              <a:off x="504682" y="2599570"/>
              <a:ext cx="5883808" cy="4221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18D4C2B3-07EC-884B-8C6D-A6F43C03B6AD}"/>
                </a:ext>
              </a:extLst>
            </p:cNvPr>
            <p:cNvSpPr/>
            <p:nvPr/>
          </p:nvSpPr>
          <p:spPr>
            <a:xfrm>
              <a:off x="504681" y="2599570"/>
              <a:ext cx="118462" cy="4221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CA37CDF-6D84-48CD-9BAD-377D62B0CA89}"/>
              </a:ext>
            </a:extLst>
          </p:cNvPr>
          <p:cNvSpPr txBox="1"/>
          <p:nvPr/>
        </p:nvSpPr>
        <p:spPr>
          <a:xfrm>
            <a:off x="691413" y="6380179"/>
            <a:ext cx="417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の申請・支給時期について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1541065-34E3-FC41-8F1D-62DEBC6770C8}"/>
              </a:ext>
            </a:extLst>
          </p:cNvPr>
          <p:cNvSpPr txBox="1"/>
          <p:nvPr/>
        </p:nvSpPr>
        <p:spPr>
          <a:xfrm>
            <a:off x="650737" y="7067053"/>
            <a:ext cx="5695671" cy="548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申請期限：令和６年４月３０日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支給時期：４月上旬から順次。決定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通知書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を送付いたします。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23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684EF945142F4F8E19B7702DEEB246" ma:contentTypeVersion="9" ma:contentTypeDescription="新しいドキュメントを作成します。" ma:contentTypeScope="" ma:versionID="dc708cca2a448875e1fbb0f0eae51d17">
  <xsd:schema xmlns:xsd="http://www.w3.org/2001/XMLSchema" xmlns:xs="http://www.w3.org/2001/XMLSchema" xmlns:p="http://schemas.microsoft.com/office/2006/metadata/properties" xmlns:ns2="683158a2-9d06-4ce6-bd6b-0794883ee101" xmlns:ns3="678a2489-fa4b-4df7-931e-168db4fd1dd7" targetNamespace="http://schemas.microsoft.com/office/2006/metadata/properties" ma:root="true" ma:fieldsID="d8f1bd4788accfc9e2ec93e85ae1ba2d" ns2:_="" ns3:_="">
    <xsd:import namespace="683158a2-9d06-4ce6-bd6b-0794883ee101"/>
    <xsd:import namespace="678a2489-fa4b-4df7-931e-168db4fd1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158a2-9d06-4ce6-bd6b-0794883ee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a2489-fa4b-4df7-931e-168db4fd1dd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552390-e3a5-4022-950d-f93bb380104d}" ma:internalName="TaxCatchAll" ma:showField="CatchAllData" ma:web="678a2489-fa4b-4df7-931e-168db4fd1d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3158a2-9d06-4ce6-bd6b-0794883ee101">
      <Terms xmlns="http://schemas.microsoft.com/office/infopath/2007/PartnerControls"/>
    </lcf76f155ced4ddcb4097134ff3c332f>
    <TaxCatchAll xmlns="678a2489-fa4b-4df7-931e-168db4fd1dd7" xsi:nil="true"/>
  </documentManagement>
</p:properties>
</file>

<file path=customXml/itemProps1.xml><?xml version="1.0" encoding="utf-8"?>
<ds:datastoreItem xmlns:ds="http://schemas.openxmlformats.org/officeDocument/2006/customXml" ds:itemID="{A404A5EC-75AD-4087-AD50-EB9723CF7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158a2-9d06-4ce6-bd6b-0794883ee101"/>
    <ds:schemaRef ds:uri="678a2489-fa4b-4df7-931e-168db4fd1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BC70FB-8236-4E87-B206-D3A02E0928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7C8D64-6A27-4A83-A960-E58845AB78A1}">
  <ds:schemaRefs>
    <ds:schemaRef ds:uri="http://schemas.openxmlformats.org/package/2006/metadata/core-properties"/>
    <ds:schemaRef ds:uri="http://schemas.microsoft.com/office/infopath/2007/PartnerControls"/>
    <ds:schemaRef ds:uri="683158a2-9d06-4ce6-bd6b-0794883ee101"/>
    <ds:schemaRef ds:uri="678a2489-fa4b-4df7-931e-168db4fd1dd7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597</Words>
  <Application>Microsoft Office PowerPoint</Application>
  <PresentationFormat>A4 210 x 297 mm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Bernard MT Condensed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2023-03-29T17:14:34Z</dcterms:created>
  <dcterms:modified xsi:type="dcterms:W3CDTF">2024-03-29T02:45:18Z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0x010100AA684EF945142F4F8E19B7702DEEB246</vt:lpwstr>
  </property>
  <property fmtid="{D5CDD505-2E9C-101B-9397-08002B2CF9AE}" pid="3" name="MediaServiceImageTags">
    <vt:lpwstr/>
  </property>
</Properties>
</file>